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583" r:id="rId3"/>
    <p:sldId id="3543" r:id="rId4"/>
    <p:sldId id="3607" r:id="rId6"/>
    <p:sldId id="3608" r:id="rId7"/>
    <p:sldId id="3597" r:id="rId8"/>
    <p:sldId id="3598" r:id="rId9"/>
    <p:sldId id="3599" r:id="rId10"/>
    <p:sldId id="3606" r:id="rId11"/>
    <p:sldId id="3605" r:id="rId12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5FA0"/>
    <a:srgbClr val="629DD1"/>
    <a:srgbClr val="F2F2F2"/>
    <a:srgbClr val="FF9933"/>
    <a:srgbClr val="760000"/>
    <a:srgbClr val="BF1717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04BE18-8D7D-485A-AE8E-294A5E69C512}" styleName="表样式 1 25">
    <a:wholeTbl>
      <a:tcTxStyle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  <a:prstDash val="solid"/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  <a:prstDash val="solid"/>
            </a:ln>
          </a:insideV>
        </a:tcBdr>
        <a:fill>
          <a:solidFill>
            <a:schemeClr val="bg1">
              <a:alpha val="0"/>
            </a:schemeClr>
          </a:solidFill>
        </a:fill>
      </a:tcStyle>
    </a:wholeTbl>
    <a:band2H>
      <a:tcTxStyle>
        <a:fontRef idx="none">
          <a:schemeClr val="tx1"/>
        </a:fontRef>
      </a:tcTxStyle>
      <a:tcStyle>
        <a:tcBdr/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2H>
    <a:band1V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V>
        </a:tcBdr>
        <a:fill>
          <a:solidFill>
            <a:schemeClr val="accent1">
              <a:lumMod val="40000"/>
              <a:lumOff val="60000"/>
              <a:alpha val="25000"/>
            </a:schemeClr>
          </a:solidFill>
        </a:fill>
      </a:tcStyle>
    </a:band1V>
    <a:band2V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band2V>
    <a:la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Col>
    <a:firstCol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  <a:prstDash val="solid"/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  <a:prstDash val="solid"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firstCol>
    <a:la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lastRow>
    <a:seCell>
      <a:tcStyle>
        <a:tcBdr>
          <a:left>
            <a:ln>
              <a:noFill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eCell>
    <a:swCell>
      <a:tcTxStyle b="on">
        <a:fontRef idx="none">
          <a:schemeClr val="accent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bg1">
              <a:alpha val="0"/>
            </a:schemeClr>
          </a:solidFill>
        </a:fill>
      </a:tcStyle>
    </a:swCell>
    <a:firstRow>
      <a:tcTxStyle b="on">
        <a:fontRef idx="none">
          <a:schemeClr val="tx1"/>
        </a:fontRef>
      </a:tcTxStyle>
      <a:tcStyle>
        <a:tcBdr>
          <a:left>
            <a:ln w="9525" cmpd="sng">
              <a:solidFill>
                <a:schemeClr val="accent1"/>
              </a:solidFill>
              <a:prstDash val="solid"/>
            </a:ln>
          </a:left>
          <a:right>
            <a:ln w="9525" cmpd="sng">
              <a:solidFill>
                <a:schemeClr val="accent1"/>
              </a:solidFill>
              <a:prstDash val="solid"/>
            </a:ln>
          </a:right>
          <a:top>
            <a:ln w="9525" cmpd="sng">
              <a:solidFill>
                <a:schemeClr val="accent1"/>
              </a:solidFill>
              <a:prstDash val="solid"/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chemeClr val="accent1">
                  <a:lumMod val="35000"/>
                  <a:lumOff val="65000"/>
                  <a:alpha val="20000"/>
                </a:schemeClr>
              </a:solidFill>
              <a:prstDash val="solid"/>
            </a:ln>
          </a:insideV>
        </a:tcBdr>
        <a:fill>
          <a:solidFill>
            <a:schemeClr val="accent1">
              <a:lumMod val="40000"/>
              <a:lumOff val="60000"/>
              <a:alpha val="5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0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2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A7F67-F846-46EA-8082-9F67FA8D1C0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34C8A-2AB3-44AC-84FE-44DD1F17321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34C8A-2AB3-44AC-84FE-44DD1F173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34C8A-2AB3-44AC-84FE-44DD1F173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34C8A-2AB3-44AC-84FE-44DD1F173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34C8A-2AB3-44AC-84FE-44DD1F173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34C8A-2AB3-44AC-84FE-44DD1F173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34C8A-2AB3-44AC-84FE-44DD1F173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34C8A-2AB3-44AC-84FE-44DD1F17321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38200" y="342209"/>
            <a:ext cx="11029950" cy="662780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 w="1016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 userDrawn="1"/>
        </p:nvSpPr>
        <p:spPr>
          <a:xfrm>
            <a:off x="344484" y="295599"/>
            <a:ext cx="756000" cy="7560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rcRect t="5" b="5"/>
          <a:stretch>
            <a:fillRect/>
          </a:stretch>
        </p:blipFill>
        <p:spPr>
          <a:xfrm>
            <a:off x="11124932" y="389264"/>
            <a:ext cx="576000" cy="576000"/>
          </a:xfrm>
          <a:prstGeom prst="rect">
            <a:avLst/>
          </a:prstGeom>
        </p:spPr>
      </p:pic>
      <p:sp>
        <p:nvSpPr>
          <p:cNvPr id="19" name="标题 18"/>
          <p:cNvSpPr>
            <a:spLocks noGrp="1"/>
          </p:cNvSpPr>
          <p:nvPr>
            <p:ph type="title"/>
          </p:nvPr>
        </p:nvSpPr>
        <p:spPr>
          <a:xfrm>
            <a:off x="1211398" y="350383"/>
            <a:ext cx="9674317" cy="662780"/>
          </a:xfrm>
        </p:spPr>
        <p:txBody>
          <a:bodyPr>
            <a:normAutofit/>
          </a:bodyPr>
          <a:lstStyle>
            <a:lvl1pPr>
              <a:defRPr sz="3000" b="1" spc="1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椭圆 2"/>
          <p:cNvSpPr/>
          <p:nvPr userDrawn="1"/>
        </p:nvSpPr>
        <p:spPr>
          <a:xfrm>
            <a:off x="344484" y="295599"/>
            <a:ext cx="756000" cy="756000"/>
          </a:xfrm>
          <a:prstGeom prst="ellipse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1"/>
              </a:gs>
            </a:gsLst>
            <a:lin ang="10800000" scaled="1"/>
          </a:gradFill>
          <a:ln w="50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 txBox="1"/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BA34-7A7E-4808-AB87-0F41496EB6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059E5-3D9A-4CB3-B922-6CA2C0162B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634000"/>
            <a:ext cx="3240000" cy="1224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952000" y="0"/>
            <a:ext cx="3240000" cy="1224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 t="17674" b="17674"/>
          <a:stretch>
            <a:fillRect/>
          </a:stretch>
        </p:blipFill>
        <p:spPr>
          <a:xfrm>
            <a:off x="4476115" y="384810"/>
            <a:ext cx="3037840" cy="839470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89584" y="2387539"/>
            <a:ext cx="11213465" cy="2751312"/>
            <a:chOff x="489584" y="2426737"/>
            <a:chExt cx="11213465" cy="2751312"/>
          </a:xfrm>
        </p:grpSpPr>
        <p:sp>
          <p:nvSpPr>
            <p:cNvPr id="10" name="文本框 9"/>
            <p:cNvSpPr txBox="1"/>
            <p:nvPr/>
          </p:nvSpPr>
          <p:spPr>
            <a:xfrm>
              <a:off x="489584" y="2426737"/>
              <a:ext cx="11213465" cy="1505585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i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缢蛏水管损伤转录组分析</a:t>
              </a:r>
              <a:br>
                <a:rPr lang="zh-CN" altLang="en-US" sz="3600" b="1" i="0"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</a:br>
              <a:r>
                <a:rPr lang="en-US" altLang="zh-CN" sz="3600" b="1" i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D0 </a:t>
              </a:r>
              <a:r>
                <a:rPr lang="en-US" altLang="zh-CN" sz="3200" b="1" i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VS</a:t>
              </a:r>
              <a:r>
                <a:rPr lang="en-US" altLang="zh-CN" sz="3600" b="1" i="0">
                  <a:solidFill>
                    <a:srgbClr val="FF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D15</a:t>
              </a:r>
              <a:endParaRPr lang="en-US" altLang="zh-CN" sz="3600" b="1" i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253492" y="4779269"/>
              <a:ext cx="5725149" cy="398780"/>
              <a:chOff x="3482365" y="4779269"/>
              <a:chExt cx="5725149" cy="39878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482365" y="4779269"/>
                <a:ext cx="207965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汇报人：李子强</a:t>
                </a:r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736353" y="4779269"/>
                <a:ext cx="3471161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汇报时间：</a:t>
                </a:r>
                <a:r>
                  <a:rPr lang="en-US" altLang="zh-CN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2025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  <a:r>
                  <a:rPr lang="en-US" altLang="zh-CN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月</a:t>
                </a:r>
                <a:r>
                  <a:rPr lang="en-US" altLang="zh-CN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</a:t>
                </a:r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" name="直接连接符 5"/>
            <p:cNvCxnSpPr/>
            <p:nvPr/>
          </p:nvCxnSpPr>
          <p:spPr>
            <a:xfrm>
              <a:off x="995520" y="4451146"/>
              <a:ext cx="10437918" cy="0"/>
            </a:xfrm>
            <a:prstGeom prst="line">
              <a:avLst/>
            </a:prstGeom>
            <a:ln w="22225"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0"/>
                    </a:schemeClr>
                  </a:gs>
                  <a:gs pos="51000">
                    <a:schemeClr val="accent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流程比较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3575" y="5202555"/>
            <a:ext cx="7303770" cy="1341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探索粒突箱鲀在鲀形目中的进化地位及其特殊表型适应的分子基础</a:t>
            </a:r>
            <a:endParaRPr lang="zh-CN" altLang="en-US" sz="1600" b="1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Ostracion cubicus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Comparative genomics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Dermal carapace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Convergent evolution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genomics</a:t>
            </a:r>
            <a:endParaRPr lang="en-US" altLang="zh-CN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658" y="386876"/>
            <a:ext cx="655413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11935"/>
            <a:ext cx="6287135" cy="4443095"/>
          </a:xfrm>
          <a:prstGeom prst="rect">
            <a:avLst/>
          </a:prstGeom>
        </p:spPr>
      </p:pic>
      <p:pic>
        <p:nvPicPr>
          <p:cNvPr id="17" name="图片 16" descr="RNA流程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130" y="1280160"/>
            <a:ext cx="3569335" cy="535432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629150" y="2827020"/>
            <a:ext cx="1699260" cy="11658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994150" y="4988560"/>
            <a:ext cx="2293620" cy="11658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23190" y="3374390"/>
            <a:ext cx="1699260" cy="11658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88070" y="1013460"/>
            <a:ext cx="71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我的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94635" y="1143635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公司的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差异分析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3575" y="5202555"/>
            <a:ext cx="7303770" cy="1341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探索粒突箱鲀在鲀形目中的进化地位及其特殊表型适应的分子基础</a:t>
            </a:r>
            <a:endParaRPr lang="zh-CN" altLang="en-US" sz="1600" b="1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Ostracion cubicus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Comparative genomics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Dermal carapace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Convergent evolution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genomics</a:t>
            </a:r>
            <a:endParaRPr lang="en-US" altLang="zh-CN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658" y="386876"/>
            <a:ext cx="655413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volcano_pret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5540" y="1621155"/>
            <a:ext cx="5966460" cy="5114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" y="1186815"/>
            <a:ext cx="5477510" cy="54775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64610" y="1592580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公司的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534015" y="1592580"/>
            <a:ext cx="71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我的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差异分析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3575" y="5202555"/>
            <a:ext cx="7303770" cy="1341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探索粒突箱鲀在鲀形目中的进化地位及其特殊表型适应的分子基础</a:t>
            </a:r>
            <a:endParaRPr lang="zh-CN" altLang="en-US" sz="1600" b="1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Ostracion cubicus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Comparative genomics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Dermal carapace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Convergent evolution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genomics</a:t>
            </a:r>
            <a:endParaRPr lang="en-US" altLang="zh-CN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658" y="386876"/>
            <a:ext cx="655413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10765" y="1224280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公司的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75065" y="1224280"/>
            <a:ext cx="71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我的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7" name="图片 6" descr="PCA_prett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2225" y="1803400"/>
            <a:ext cx="5695950" cy="4883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" y="1592580"/>
            <a:ext cx="5394960" cy="52882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GO</a:t>
            </a:r>
            <a:r>
              <a:rPr lang="zh-CN" altLang="en-US"/>
              <a:t>富集比较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3575" y="5202555"/>
            <a:ext cx="7303770" cy="1341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探索粒突箱鲀在鲀形目中的进化地位及其特殊表型适应的分子基础</a:t>
            </a:r>
            <a:endParaRPr lang="zh-CN" altLang="en-US" sz="1600" b="1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Ostracion cubicus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Comparative genomics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Dermal carapace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Convergent evolution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genomics</a:t>
            </a:r>
            <a:endParaRPr lang="en-US" altLang="zh-CN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658" y="386876"/>
            <a:ext cx="655413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6381"/>
          <a:stretch>
            <a:fillRect/>
          </a:stretch>
        </p:blipFill>
        <p:spPr>
          <a:xfrm>
            <a:off x="90170" y="1153795"/>
            <a:ext cx="5292090" cy="565277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5699760" y="1153795"/>
            <a:ext cx="5958840" cy="56159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007870" y="1592580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公司的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75750" y="785495"/>
            <a:ext cx="71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我的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GO</a:t>
            </a:r>
            <a:r>
              <a:rPr lang="zh-CN" altLang="en-US">
                <a:sym typeface="+mn-ea"/>
              </a:rPr>
              <a:t>富集比较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3575" y="5202555"/>
            <a:ext cx="7303770" cy="1341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探索粒突箱鲀在鲀形目中的进化地位及其特殊表型适应的分子基础</a:t>
            </a:r>
            <a:endParaRPr lang="zh-CN" altLang="en-US" sz="1600" b="1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Ostracion cubicus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Comparative genomics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Dermal carapace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Convergent evolution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genomics</a:t>
            </a:r>
            <a:endParaRPr lang="en-US" altLang="zh-CN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658" y="386876"/>
            <a:ext cx="655413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1013460"/>
            <a:ext cx="5575935" cy="55759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5913120" y="1194435"/>
            <a:ext cx="5943600" cy="5486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35880" y="1224280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公司的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29595" y="1224280"/>
            <a:ext cx="71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我的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KEGG</a:t>
            </a:r>
            <a:r>
              <a:rPr lang="zh-CN" altLang="en-US"/>
              <a:t>富集比较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3575" y="5202555"/>
            <a:ext cx="7303770" cy="1341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探索粒突箱鲀在鲀形目中的进化地位及其特殊表型适应的分子基础</a:t>
            </a:r>
            <a:endParaRPr lang="zh-CN" altLang="en-US" sz="1600" b="1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Ostracion cubicus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Comparative genomics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Dermal carapace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Convergent evolution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genomics</a:t>
            </a:r>
            <a:endParaRPr lang="en-US" altLang="zh-CN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658" y="386876"/>
            <a:ext cx="655413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84470" y="1045845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公司的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75910" y="3705860"/>
            <a:ext cx="71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我的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0" y="1507490"/>
            <a:ext cx="11344275" cy="2105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4167505"/>
            <a:ext cx="11449050" cy="2266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KEGG</a:t>
            </a:r>
            <a:r>
              <a:rPr lang="zh-CN" altLang="en-US"/>
              <a:t>富集比较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3575" y="5202555"/>
            <a:ext cx="7303770" cy="134112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研究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探索粒突箱鲀在鲀形目中的进化地位及其特殊表型适应的分子基础</a:t>
            </a:r>
            <a:endParaRPr lang="zh-CN" altLang="en-US" sz="1600" b="1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b="1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关键词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Ostracion cubicus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Comparative genomics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Dermal carapace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zh-CN" altLang="en-US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Convergent evolution</a:t>
            </a:r>
            <a:r>
              <a:rPr lang="zh-CN" altLang="en-US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genomics</a:t>
            </a:r>
            <a:endParaRPr lang="en-US" altLang="zh-CN" sz="1600" b="0" i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7658" y="386876"/>
            <a:ext cx="655413" cy="56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" y="1447165"/>
            <a:ext cx="5410835" cy="541083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5981700" y="1447165"/>
            <a:ext cx="5943600" cy="5486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67050" y="1134745"/>
            <a:ext cx="902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公司的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12910" y="1134745"/>
            <a:ext cx="719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highlight>
                  <a:srgbClr val="FFFF00"/>
                </a:highlight>
              </a:rPr>
              <a:t>我的</a:t>
            </a:r>
            <a:endParaRPr lang="zh-CN" altLang="en-US" b="1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372745" y="176530"/>
          <a:ext cx="11210925" cy="6504305"/>
        </p:xfrm>
        <a:graphic>
          <a:graphicData uri="http://schemas.openxmlformats.org/drawingml/2006/table">
            <a:tbl>
              <a:tblPr firstRow="1">
                <a:tableStyleId>{0E04BE18-8D7D-485A-AE8E-294A5E69C512}</a:tableStyleId>
              </a:tblPr>
              <a:tblGrid>
                <a:gridCol w="3736975"/>
                <a:gridCol w="3736975"/>
                <a:gridCol w="3736975"/>
              </a:tblGrid>
              <a:tr h="32321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/>
                        <a:t>重合的通路 </a:t>
                      </a:r>
                      <a:r>
                        <a:rPr lang="en-US" altLang="zh-CN" sz="1200"/>
                        <a:t>(</a:t>
                      </a:r>
                      <a:r>
                        <a:rPr lang="zh-CN" altLang="en-US" sz="1200"/>
                        <a:t>两张图中均出现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/>
                        <a:t>仅在公司图中出现的通路</a:t>
                      </a:r>
                      <a:endParaRPr lang="zh-CN" altLang="en-US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200"/>
                        <a:t>仅在我的图中出现的通路</a:t>
                      </a:r>
                      <a:endParaRPr lang="zh-CN" altLang="en-US" sz="1200"/>
                    </a:p>
                  </a:txBody>
                  <a:tcPr marL="91757" marR="91757" marT="61277" marB="61277" anchor="ctr" anchorCtr="0"/>
                </a:tc>
              </a:tr>
              <a:tr h="32194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1. Phagosome (</a:t>
                      </a:r>
                      <a:r>
                        <a:rPr lang="zh-CN" altLang="en-US" sz="1200"/>
                        <a:t>吞噬体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1. Purine metabolism (</a:t>
                      </a:r>
                      <a:r>
                        <a:rPr lang="zh-CN" altLang="en-US" sz="1200"/>
                        <a:t>嘌呤代谢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1. Hormone signaling (</a:t>
                      </a:r>
                      <a:r>
                        <a:rPr lang="zh-CN" altLang="en-US" sz="1200"/>
                        <a:t>激素信号传导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32321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2. Porphyrin metabolism (</a:t>
                      </a:r>
                      <a:r>
                        <a:rPr lang="zh-CN" altLang="en-US" sz="1200"/>
                        <a:t>卟啉代谢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2. Galactose metabolism (</a:t>
                      </a:r>
                      <a:r>
                        <a:rPr lang="zh-CN" altLang="en-US" sz="1200"/>
                        <a:t>半乳糖代谢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2. Cell cycle (</a:t>
                      </a:r>
                      <a:r>
                        <a:rPr lang="zh-CN" altLang="en-US" sz="1200"/>
                        <a:t>细胞周期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44640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3. Aminoacyl-tRNA biosynthesis (</a:t>
                      </a:r>
                      <a:r>
                        <a:rPr lang="zh-CN" altLang="en-US" sz="1200"/>
                        <a:t>氨酰</a:t>
                      </a:r>
                      <a:r>
                        <a:rPr lang="en-US" altLang="zh-CN" sz="1200"/>
                        <a:t>-tRNA</a:t>
                      </a:r>
                      <a:r>
                        <a:rPr lang="zh-CN" altLang="en-US" sz="1200"/>
                        <a:t>生物合成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3. Fanconi anemia pathway (</a:t>
                      </a:r>
                      <a:r>
                        <a:rPr lang="zh-CN" altLang="en-US" sz="1200"/>
                        <a:t>范可尼贫血通路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3. Pancreatic secretion (</a:t>
                      </a:r>
                      <a:r>
                        <a:rPr lang="zh-CN" altLang="en-US" sz="1200"/>
                        <a:t>胰腺分泌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48450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4. One carbon pool by folate (</a:t>
                      </a:r>
                      <a:r>
                        <a:rPr lang="zh-CN" altLang="en-US" sz="1200"/>
                        <a:t>叶酸介导的单碳代谢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4. Drug metabolism - other enzymes (</a:t>
                      </a:r>
                      <a:r>
                        <a:rPr lang="zh-CN" altLang="en-US" sz="1200"/>
                        <a:t>药物代谢</a:t>
                      </a:r>
                      <a:r>
                        <a:rPr lang="en-US" altLang="zh-CN" sz="1200"/>
                        <a:t>-</a:t>
                      </a:r>
                      <a:r>
                        <a:rPr lang="zh-CN" altLang="en-US" sz="1200"/>
                        <a:t>其他酶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4. Progesterone-mediated oocyte maturation (</a:t>
                      </a:r>
                      <a:r>
                        <a:rPr lang="zh-CN" altLang="en-US" sz="1200"/>
                        <a:t>孕酮介导的卵母细胞成熟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48387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5. DNA replication (DNA</a:t>
                      </a:r>
                      <a:r>
                        <a:rPr lang="zh-CN" altLang="en-US" sz="1200"/>
                        <a:t>复制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5. Amino sugar and nucleotide sugar metabolism (</a:t>
                      </a:r>
                      <a:r>
                        <a:rPr lang="zh-CN" altLang="en-US" sz="1200"/>
                        <a:t>氨基糖和核苷酸糖代谢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5. Neuroactive ligand-receptor interaction (</a:t>
                      </a:r>
                      <a:r>
                        <a:rPr lang="zh-CN" altLang="en-US" sz="1200"/>
                        <a:t>神经活性配体</a:t>
                      </a:r>
                      <a:r>
                        <a:rPr lang="en-US" altLang="zh-CN" sz="1200"/>
                        <a:t>-</a:t>
                      </a:r>
                      <a:r>
                        <a:rPr lang="zh-CN" altLang="en-US" sz="1200"/>
                        <a:t>受体相互作用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44640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6. Glycosaminoglycan degradation (</a:t>
                      </a:r>
                      <a:r>
                        <a:rPr lang="zh-CN" altLang="en-US" sz="1200"/>
                        <a:t>糖胺聚糖降解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6. Longevity regulating pathway (</a:t>
                      </a:r>
                      <a:r>
                        <a:rPr lang="zh-CN" altLang="en-US" sz="1200"/>
                        <a:t>长寿调节通路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48387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7. AGE-RAGE signaling pathway (AGE-RAGE</a:t>
                      </a:r>
                      <a:r>
                        <a:rPr lang="zh-CN" altLang="en-US" sz="1200"/>
                        <a:t>信号通路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7. Antigen processing and presentation (</a:t>
                      </a:r>
                      <a:r>
                        <a:rPr lang="zh-CN" altLang="en-US" sz="1200"/>
                        <a:t>抗原加工与呈递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32321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8. Glutathione metabolism (</a:t>
                      </a:r>
                      <a:r>
                        <a:rPr lang="zh-CN" altLang="en-US" sz="1200"/>
                        <a:t>谷胱甘肽代谢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8. Focal adhesion (</a:t>
                      </a:r>
                      <a:r>
                        <a:rPr lang="zh-CN" altLang="en-US" sz="1200"/>
                        <a:t>黏着斑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48450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9. Endocytosis (</a:t>
                      </a:r>
                      <a:r>
                        <a:rPr lang="zh-CN" altLang="en-US" sz="1200"/>
                        <a:t>内吞作用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9. ECM-receptor interaction (</a:t>
                      </a:r>
                      <a:r>
                        <a:rPr lang="zh-CN" altLang="en-US" sz="1200"/>
                        <a:t>细胞外基质</a:t>
                      </a:r>
                      <a:r>
                        <a:rPr lang="en-US" altLang="zh-CN" sz="1200"/>
                        <a:t>-</a:t>
                      </a:r>
                      <a:r>
                        <a:rPr lang="zh-CN" altLang="en-US" sz="1200"/>
                        <a:t>受体相互作用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447040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10. Selenocompound metabolism (</a:t>
                      </a:r>
                      <a:r>
                        <a:rPr lang="zh-CN" altLang="en-US" sz="1200"/>
                        <a:t>硒化合物代谢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10. PI3K-Akt signaling pathway (PI3K-Akt</a:t>
                      </a:r>
                      <a:r>
                        <a:rPr lang="zh-CN" altLang="en-US" sz="1200"/>
                        <a:t>信号通路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32194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11. Fatty acid elongation (</a:t>
                      </a:r>
                      <a:r>
                        <a:rPr lang="zh-CN" altLang="en-US" sz="1200"/>
                        <a:t>脂肪酸延伸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11. Calcium signaling pathway (</a:t>
                      </a:r>
                      <a:r>
                        <a:rPr lang="zh-CN" altLang="en-US" sz="1200"/>
                        <a:t>钙信号通路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48450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12. Various types of N-glycan biosynthesis (</a:t>
                      </a:r>
                      <a:r>
                        <a:rPr lang="zh-CN" altLang="en-US" sz="1200"/>
                        <a:t>多种</a:t>
                      </a:r>
                      <a:r>
                        <a:rPr lang="en-US" altLang="zh-CN" sz="1200"/>
                        <a:t>N-</a:t>
                      </a:r>
                      <a:r>
                        <a:rPr lang="zh-CN" altLang="en-US" sz="1200"/>
                        <a:t>聚糖生物合成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12. Fc epsilon RI signaling pathway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32321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13. N-Glycan biosynthesis (N-</a:t>
                      </a:r>
                      <a:r>
                        <a:rPr lang="zh-CN" altLang="en-US" sz="1200"/>
                        <a:t>聚糖生物合成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13. Osteoclast differentiation (</a:t>
                      </a:r>
                      <a:r>
                        <a:rPr lang="zh-CN" altLang="en-US" sz="1200"/>
                        <a:t>破骨细胞分化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32194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14. Pyrimidine metabolism (</a:t>
                      </a:r>
                      <a:r>
                        <a:rPr lang="zh-CN" altLang="en-US" sz="1200"/>
                        <a:t>嘧啶代谢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14. Renal cell carcinoma (</a:t>
                      </a:r>
                      <a:r>
                        <a:rPr lang="zh-CN" altLang="en-US" sz="1200"/>
                        <a:t>肾细胞癌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  <a:tr h="484505"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15. Protein processing in endoplasmic reticulum (</a:t>
                      </a:r>
                      <a:r>
                        <a:rPr lang="zh-CN" altLang="en-US" sz="1200"/>
                        <a:t>内质网中的蛋白质加工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  <a:tc>
                  <a:txBody>
                    <a:bodyPr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200"/>
                        <a:t>15. Bacterial invasion of epithelial cells (</a:t>
                      </a:r>
                      <a:r>
                        <a:rPr lang="zh-CN" altLang="en-US" sz="1200"/>
                        <a:t>细菌入侵上皮细胞</a:t>
                      </a:r>
                      <a:r>
                        <a:rPr lang="en-US" altLang="zh-CN" sz="1200"/>
                        <a:t>)</a:t>
                      </a:r>
                      <a:endParaRPr lang="en-US" altLang="zh-CN" sz="1200"/>
                    </a:p>
                  </a:txBody>
                  <a:tcPr marL="91757" marR="91757" marT="61277" marB="61277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82*512"/>
  <p:tag name="TABLE_ENDDRAG_RECT" val="12*4*882*512"/>
</p:tagLst>
</file>

<file path=ppt/tags/tag2.xml><?xml version="1.0" encoding="utf-8"?>
<p:tagLst xmlns:p="http://schemas.openxmlformats.org/presentationml/2006/main">
  <p:tag name="resource_record_key" val="{&quot;29&quot;:[50053246]}"/>
</p:tagLst>
</file>

<file path=ppt/theme/theme1.xml><?xml version="1.0" encoding="utf-8"?>
<a:theme xmlns:a="http://schemas.openxmlformats.org/drawingml/2006/main" name="Office 主题​​">
  <a:themeElements>
    <a:clrScheme name="自定义 9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3F88"/>
      </a:accent1>
      <a:accent2>
        <a:srgbClr val="1F5FA0"/>
      </a:accent2>
      <a:accent3>
        <a:srgbClr val="629DD1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01600">
          <a:solidFill>
            <a:schemeClr val="accent3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2534</Words>
  <Application>WPS 演示</Application>
  <PresentationFormat>宽屏</PresentationFormat>
  <Paragraphs>166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Office 主题​​</vt:lpstr>
      <vt:lpstr>PowerPoint 演示文稿</vt:lpstr>
      <vt:lpstr>流程比较</vt:lpstr>
      <vt:lpstr>流程比较</vt:lpstr>
      <vt:lpstr>差异分析</vt:lpstr>
      <vt:lpstr>GO富集比较</vt:lpstr>
      <vt:lpstr>GO富集比较</vt:lpstr>
      <vt:lpstr>KEGG富集比较</vt:lpstr>
      <vt:lpstr>KEGG富集比较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SYS</dc:creator>
  <cp:lastModifiedBy>-</cp:lastModifiedBy>
  <cp:revision>703</cp:revision>
  <dcterms:created xsi:type="dcterms:W3CDTF">2025-05-12T09:52:00Z</dcterms:created>
  <dcterms:modified xsi:type="dcterms:W3CDTF">2025-10-20T06:34:31Z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234A67847DD04D68BD6CEBF7C736F552_12</vt:lpwstr>
  </property>
  <property fmtid="{D5CDD505-2E9C-101B-9397-08002B2CF9AE}" pid="3" name="KSOProductBuildVer">
    <vt:lpwstr>2052-12.1.0.21915</vt:lpwstr>
  </property>
</Properties>
</file>